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57" r:id="rId4"/>
    <p:sldId id="258" r:id="rId5"/>
    <p:sldId id="259" r:id="rId6"/>
    <p:sldId id="261" r:id="rId7"/>
    <p:sldId id="260" r:id="rId8"/>
    <p:sldId id="262" r:id="rId9"/>
    <p:sldId id="263" r:id="rId10"/>
    <p:sldId id="268" r:id="rId11"/>
    <p:sldId id="264" r:id="rId12"/>
    <p:sldId id="265" r:id="rId13"/>
    <p:sldId id="266" r:id="rId14"/>
    <p:sldId id="269"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94fc1b-4967-4306-a82b-0f5610eb9bc3}">
          <p14:sldIdLst>
            <p14:sldId id="259"/>
            <p14:sldId id="258"/>
            <p14:sldId id="256"/>
            <p14:sldId id="262"/>
            <p14:sldId id="263"/>
            <p14:sldId id="260"/>
            <p14:sldId id="261"/>
            <p14:sldId id="268"/>
            <p14:sldId id="269"/>
            <p14:sldId id="266"/>
            <p14:sldId id="265"/>
            <p14:sldId id="264"/>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B2B2B2"/>
    <a:srgbClr val="202020"/>
    <a:srgbClr val="323232"/>
    <a:srgbClr val="CC3300"/>
    <a:srgbClr val="CC00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44"/>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true"/>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true"/>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true"/>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true"/>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true"/>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true"/>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true"/>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true"/>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true"/>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true"/>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true"/>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true"/>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true"/>
          </p:cNvSpPr>
          <p:nvPr>
            <p:ph type="title"/>
          </p:nvPr>
        </p:nvSpPr>
        <p:spPr>
          <a:xfrm>
            <a:off x="646747" y="127000"/>
            <a:ext cx="4165200" cy="1600200"/>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true" noChangeAspect="true"/>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true"/>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true"/>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nvPr>
        </p:nvSpPr>
        <p:spPr/>
        <p:txBody>
          <a:bodyPr/>
          <a:lstStyle/>
          <a:p>
            <a:endParaRPr lang="zh-CN" altLang="en-US" dirty="0"/>
          </a:p>
        </p:txBody>
      </p:sp>
      <p:sp>
        <p:nvSpPr>
          <p:cNvPr id="7" name="灯片编号占位符 6"/>
          <p:cNvSpPr>
            <a:spLocks noGrp="true"/>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true"/>
          <p:cNvCxnSpPr/>
          <p:nvPr userDrawn="true"/>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true"/>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littlewu2508/gentoo/tree/rocm4.3"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0https://github.com/littlewu2508/sci/tree/pytorch-1.9.1-rocm" TargetMode="External"/><Relationship Id="rId1" Type="http://schemas.openxmlformats.org/officeDocument/2006/relationships/hyperlink" Target="https://github.com/littlewu2508/gentoo/tree/rocm4.3&#13;"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llvm.org/docs/AMDGPUUsage.html#process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ctrTitle"/>
          </p:nvPr>
        </p:nvSpPr>
        <p:spPr/>
        <p:txBody>
          <a:bodyPr/>
          <a:p>
            <a:r>
              <a:rPr lang="en-US"/>
              <a:t>ROCm on Gentoo</a:t>
            </a:r>
            <a:endParaRPr lang="en-US"/>
          </a:p>
        </p:txBody>
      </p:sp>
      <p:sp>
        <p:nvSpPr>
          <p:cNvPr id="3" name="Subtitle 2"/>
          <p:cNvSpPr>
            <a:spLocks noGrp="true"/>
          </p:cNvSpPr>
          <p:nvPr>
            <p:ph type="subTitle" idx="1"/>
          </p:nvPr>
        </p:nvSpPr>
        <p:spPr/>
        <p:txBody>
          <a:bodyPr/>
          <a:p>
            <a:r>
              <a:rPr lang="en-US" altLang="zh-CN"/>
              <a:t>2021 TUNA OSPP Project: </a:t>
            </a:r>
            <a:r>
              <a:rPr lang="zh-CN" altLang="en-US"/>
              <a:t>完善</a:t>
            </a:r>
            <a:r>
              <a:rPr lang="en-US" altLang="zh-CN"/>
              <a:t> Gentoo ROCm GPGPU </a:t>
            </a:r>
            <a:r>
              <a:rPr lang="zh-CN" altLang="en-US"/>
              <a:t>框架</a:t>
            </a:r>
            <a:endParaRPr lang="zh-CN" altLang="en-US"/>
          </a:p>
          <a:p>
            <a:r>
              <a:rPr lang="zh-CN" altLang="en-US"/>
              <a:t>学生：武益阳</a:t>
            </a:r>
            <a:endParaRPr lang="zh-CN" altLang="en-US"/>
          </a:p>
          <a:p>
            <a:r>
              <a:rPr lang="zh-CN" altLang="en-US"/>
              <a:t>导师：续本达</a:t>
            </a:r>
            <a:endParaRPr lang="zh-CN" altLang="en-US"/>
          </a:p>
        </p:txBody>
      </p:sp>
      <p:pic>
        <p:nvPicPr>
          <p:cNvPr id="4" name="Picture 3"/>
          <p:cNvPicPr>
            <a:picLocks noChangeAspect="true"/>
          </p:cNvPicPr>
          <p:nvPr/>
        </p:nvPicPr>
        <p:blipFill>
          <a:blip r:embed="rId1"/>
          <a:stretch>
            <a:fillRect/>
          </a:stretch>
        </p:blipFill>
        <p:spPr>
          <a:xfrm>
            <a:off x="2700655" y="370840"/>
            <a:ext cx="2114550" cy="2162175"/>
          </a:xfrm>
          <a:prstGeom prst="rect">
            <a:avLst/>
          </a:prstGeom>
        </p:spPr>
      </p:pic>
      <p:sp>
        <p:nvSpPr>
          <p:cNvPr id="5" name="Title 1"/>
          <p:cNvSpPr>
            <a:spLocks noGrp="true"/>
          </p:cNvSpPr>
          <p:nvPr/>
        </p:nvSpPr>
        <p:spPr>
          <a:xfrm>
            <a:off x="1433195" y="171450"/>
            <a:ext cx="9144000" cy="2198370"/>
          </a:xfrm>
          <a:prstGeom prst="rect">
            <a:avLst/>
          </a:prstGeom>
        </p:spPr>
        <p:txBody>
          <a:bodyPr vert="horz" lIns="91440" tIns="45720" rIns="91440" bIns="45720" rtlCol="0" anchor="b">
            <a:normAutofit/>
          </a:bodyPr>
          <a:lstStyle>
            <a:lvl1pPr algn="ctr" defTabSz="914400" rtl="0" eaLnBrk="1" latinLnBrk="0" hangingPunct="1">
              <a:lnSpc>
                <a:spcPct val="130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9600"/>
              <a:t>+</a:t>
            </a:r>
            <a:endParaRPr lang="en-US" sz="9600"/>
          </a:p>
        </p:txBody>
      </p:sp>
      <p:pic>
        <p:nvPicPr>
          <p:cNvPr id="6" name="Picture 5" descr="gentoo-signet"/>
          <p:cNvPicPr>
            <a:picLocks noChangeAspect="true"/>
          </p:cNvPicPr>
          <p:nvPr/>
        </p:nvPicPr>
        <p:blipFill>
          <a:blip r:embed="rId2">
            <a:extLst>
              <a:ext uri="{96DAC541-7B7A-43D3-8B79-37D633B846F1}">
                <asvg:svgBlip xmlns:asvg="http://schemas.microsoft.com/office/drawing/2016/SVG/main" r:embed="rId3"/>
              </a:ext>
            </a:extLst>
          </a:blip>
          <a:stretch>
            <a:fillRect/>
          </a:stretch>
        </p:blipFill>
        <p:spPr>
          <a:xfrm>
            <a:off x="7139940" y="370840"/>
            <a:ext cx="2145030" cy="21450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sym typeface="+mn-ea"/>
              </a:rPr>
              <a:t>How to try</a:t>
            </a:r>
            <a:r>
              <a:rPr lang="" altLang="en-US">
                <a:sym typeface="+mn-ea"/>
              </a:rPr>
              <a:t> </a:t>
            </a:r>
            <a:r>
              <a:rPr lang="en-US" altLang="en-US">
                <a:sym typeface="+mn-ea"/>
              </a:rPr>
              <a:t>m</a:t>
            </a:r>
            <a:r>
              <a:rPr lang="en-US">
                <a:sym typeface="+mn-ea"/>
              </a:rPr>
              <a:t>ath </a:t>
            </a:r>
            <a:r>
              <a:rPr lang="en-US" altLang="en-US">
                <a:sym typeface="+mn-ea"/>
              </a:rPr>
              <a:t>l</a:t>
            </a:r>
            <a:r>
              <a:rPr lang="en-US">
                <a:sym typeface="+mn-ea"/>
              </a:rPr>
              <a:t>ibraries</a:t>
            </a:r>
            <a:endParaRPr lang="en-US" altLang="en-US">
              <a:sym typeface="+mn-ea"/>
            </a:endParaRPr>
          </a:p>
        </p:txBody>
      </p:sp>
      <p:sp>
        <p:nvSpPr>
          <p:cNvPr id="3" name="Content Placeholder 2"/>
          <p:cNvSpPr>
            <a:spLocks noGrp="true"/>
          </p:cNvSpPr>
          <p:nvPr>
            <p:ph idx="1"/>
          </p:nvPr>
        </p:nvSpPr>
        <p:spPr>
          <a:xfrm>
            <a:off x="647700" y="1825625"/>
            <a:ext cx="11244580" cy="4968240"/>
          </a:xfrm>
        </p:spPr>
        <p:txBody>
          <a:bodyPr>
            <a:normAutofit lnSpcReduction="10000"/>
          </a:bodyPr>
          <a:p>
            <a:pPr>
              <a:lnSpc>
                <a:spcPct val="100000"/>
              </a:lnSpc>
            </a:pPr>
            <a:r>
              <a:rPr lang="en-US" sz="2400"/>
              <a:t>Specify GPU architectures you want to compile to AMDGPU_TARGETS.</a:t>
            </a:r>
            <a:endParaRPr lang="en-US" sz="2400"/>
          </a:p>
          <a:p>
            <a:pPr marL="0" indent="0">
              <a:lnSpc>
                <a:spcPct val="100000"/>
              </a:lnSpc>
              <a:buNone/>
            </a:pPr>
            <a:r>
              <a:rPr lang="en-US" sz="2400"/>
              <a:t>	</a:t>
            </a:r>
            <a:r>
              <a:rPr lang="en-US" sz="2400">
                <a:solidFill>
                  <a:schemeClr val="accent1"/>
                </a:solidFill>
              </a:rPr>
              <a:t>echo </a:t>
            </a:r>
            <a:r>
              <a:rPr lang="en-US" altLang="en-US" sz="2400">
                <a:solidFill>
                  <a:schemeClr val="accent1"/>
                </a:solidFill>
              </a:rPr>
              <a:t>“AMDGPU_TARGETS=gfx906:xnack-;gfx908:xnack-;gfx1030” &gt;&gt; /etc/portage/make.conf</a:t>
            </a:r>
            <a:endParaRPr lang="en-US" altLang="en-US" sz="2400"/>
          </a:p>
          <a:p>
            <a:r>
              <a:rPr lang="en-US" altLang="en-US" sz="2400"/>
              <a:t>Install math libs:</a:t>
            </a:r>
            <a:endParaRPr lang="en-US" altLang="en-US" sz="2400"/>
          </a:p>
          <a:p>
            <a:pPr marL="0" indent="0">
              <a:buNone/>
            </a:pPr>
            <a:r>
              <a:rPr lang="en-US" altLang="en-US" sz="2400"/>
              <a:t>	</a:t>
            </a:r>
            <a:r>
              <a:rPr lang="en-US" altLang="en-US" sz="2400">
                <a:solidFill>
                  <a:schemeClr val="accent1"/>
                </a:solidFill>
              </a:rPr>
              <a:t>emerge =sci-libs/rocBLAS-4.3.0 </a:t>
            </a:r>
            <a:endParaRPr lang="en-US" altLang="en-US" sz="2400">
              <a:solidFill>
                <a:schemeClr val="accent1"/>
              </a:solidFill>
            </a:endParaRPr>
          </a:p>
          <a:p>
            <a:pPr marL="0" indent="0">
              <a:buNone/>
            </a:pPr>
            <a:r>
              <a:rPr lang="en-US" altLang="en-US" sz="2400">
                <a:solidFill>
                  <a:schemeClr val="accent1"/>
                </a:solidFill>
              </a:rPr>
              <a:t>	</a:t>
            </a:r>
            <a:r>
              <a:rPr lang="en-US" altLang="en-US" sz="2400">
                <a:solidFill>
                  <a:schemeClr val="accent1"/>
                </a:solidFill>
                <a:sym typeface="+mn-ea"/>
              </a:rPr>
              <a:t>emerge =sci-libs/</a:t>
            </a:r>
            <a:r>
              <a:rPr lang="en-US" altLang="en-US" sz="2400">
                <a:solidFill>
                  <a:schemeClr val="accent1"/>
                </a:solidFill>
              </a:rPr>
              <a:t>rocSPARSE</a:t>
            </a:r>
            <a:r>
              <a:rPr lang="en-US" altLang="en-US" sz="2400">
                <a:solidFill>
                  <a:schemeClr val="accent1"/>
                </a:solidFill>
                <a:sym typeface="+mn-ea"/>
              </a:rPr>
              <a:t>-4.3.0</a:t>
            </a:r>
            <a:endParaRPr lang="en-US" altLang="en-US" sz="2400">
              <a:solidFill>
                <a:schemeClr val="accent1"/>
              </a:solidFill>
            </a:endParaRPr>
          </a:p>
          <a:p>
            <a:pPr marL="0" indent="0">
              <a:buNone/>
            </a:pPr>
            <a:r>
              <a:rPr lang="en-US" altLang="en-US" sz="2400">
                <a:solidFill>
                  <a:schemeClr val="accent1"/>
                </a:solidFill>
              </a:rPr>
              <a:t>	</a:t>
            </a:r>
            <a:r>
              <a:rPr lang="en-US" altLang="en-US" sz="2400">
                <a:solidFill>
                  <a:schemeClr val="accent1"/>
                </a:solidFill>
                <a:sym typeface="+mn-ea"/>
              </a:rPr>
              <a:t>emerge =sci-libs/</a:t>
            </a:r>
            <a:r>
              <a:rPr lang="en-US" altLang="en-US" sz="2400">
                <a:solidFill>
                  <a:schemeClr val="accent1"/>
                </a:solidFill>
              </a:rPr>
              <a:t>rocPRIM</a:t>
            </a:r>
            <a:r>
              <a:rPr lang="en-US" altLang="en-US" sz="2400">
                <a:solidFill>
                  <a:schemeClr val="accent1"/>
                </a:solidFill>
                <a:sym typeface="+mn-ea"/>
              </a:rPr>
              <a:t>-4.3.0</a:t>
            </a:r>
            <a:endParaRPr lang="en-US" altLang="en-US" sz="2400">
              <a:solidFill>
                <a:schemeClr val="accent1"/>
              </a:solidFill>
            </a:endParaRPr>
          </a:p>
          <a:p>
            <a:pPr marL="0" indent="0">
              <a:buNone/>
            </a:pPr>
            <a:r>
              <a:rPr lang="en-US" altLang="en-US" sz="2400">
                <a:solidFill>
                  <a:schemeClr val="accent1"/>
                </a:solidFill>
              </a:rPr>
              <a:t>	</a:t>
            </a:r>
            <a:r>
              <a:rPr lang="en-US" altLang="en-US" sz="2400">
                <a:solidFill>
                  <a:schemeClr val="accent1"/>
                </a:solidFill>
                <a:sym typeface="+mn-ea"/>
              </a:rPr>
              <a:t>emerge =sci-libs/</a:t>
            </a:r>
            <a:r>
              <a:rPr lang="en-US" altLang="en-US" sz="2400">
                <a:solidFill>
                  <a:schemeClr val="accent1"/>
                </a:solidFill>
              </a:rPr>
              <a:t>rocSOLVER</a:t>
            </a:r>
            <a:r>
              <a:rPr lang="en-US" altLang="en-US" sz="2400">
                <a:solidFill>
                  <a:schemeClr val="accent1"/>
                </a:solidFill>
                <a:sym typeface="+mn-ea"/>
              </a:rPr>
              <a:t>-4.3.0</a:t>
            </a:r>
            <a:endParaRPr lang="en-US" altLang="en-US" sz="2400"/>
          </a:p>
          <a:p>
            <a:pPr marL="0" indent="0">
              <a:buNone/>
            </a:pPr>
            <a:endParaRPr lang="en-US" altLang="en-US" sz="2400"/>
          </a:p>
          <a:p>
            <a:pPr marL="0" indent="0">
              <a:lnSpc>
                <a:spcPct val="100000"/>
              </a:lnSpc>
              <a:buNone/>
            </a:pPr>
            <a:r>
              <a:rPr lang="en-US" altLang="en-US" sz="2400"/>
              <a:t>roc</a:t>
            </a:r>
            <a:r>
              <a:rPr lang="en-US" altLang="en-US" sz="2400">
                <a:solidFill>
                  <a:srgbClr val="FF3300"/>
                </a:solidFill>
              </a:rPr>
              <a:t>FFT</a:t>
            </a:r>
            <a:r>
              <a:rPr lang="en-US" altLang="en-US" sz="2400"/>
              <a:t>-4.3, roc</a:t>
            </a:r>
            <a:r>
              <a:rPr lang="en-US" altLang="en-US" sz="2400">
                <a:solidFill>
                  <a:srgbClr val="FF3300"/>
                </a:solidFill>
              </a:rPr>
              <a:t>RAND</a:t>
            </a:r>
            <a:r>
              <a:rPr lang="en-US" altLang="en-US" sz="2400"/>
              <a:t>-4.3, roc</a:t>
            </a:r>
            <a:r>
              <a:rPr lang="en-US" altLang="en-US" sz="2400">
                <a:solidFill>
                  <a:srgbClr val="FF3300"/>
                </a:solidFill>
              </a:rPr>
              <a:t>Thrust</a:t>
            </a:r>
            <a:r>
              <a:rPr lang="en-US" altLang="en-US" sz="2400"/>
              <a:t>-4.3, hip</a:t>
            </a:r>
            <a:r>
              <a:rPr lang="en-US" altLang="en-US" sz="2400">
                <a:solidFill>
                  <a:schemeClr val="tx1"/>
                </a:solidFill>
              </a:rPr>
              <a:t>SPARSE</a:t>
            </a:r>
            <a:r>
              <a:rPr lang="en-US" altLang="en-US" sz="2400"/>
              <a:t>-4.3, hipCUB-4.3, hipFFT-4.3 are in </a:t>
            </a:r>
            <a:r>
              <a:rPr lang="en-US" altLang="en-US" sz="2400">
                <a:solidFill>
                  <a:srgbClr val="FF3300"/>
                </a:solidFill>
              </a:rPr>
              <a:t>PR</a:t>
            </a:r>
            <a:r>
              <a:rPr lang="en-US" altLang="en-US" sz="2400"/>
              <a:t>, and will be </a:t>
            </a:r>
            <a:r>
              <a:rPr lang="en-US" altLang="en-US" sz="2400">
                <a:solidFill>
                  <a:srgbClr val="FF3300"/>
                </a:solidFill>
              </a:rPr>
              <a:t>ready soon</a:t>
            </a:r>
            <a:r>
              <a:rPr lang="en-US" altLang="en-US" sz="2400"/>
              <a:t>. You can find their ebuild in </a:t>
            </a:r>
            <a:r>
              <a:rPr lang="en-US" altLang="en-US" sz="2400">
                <a:hlinkClick r:id="rId1" tooltip="" action="ppaction://hlinkfile"/>
              </a:rPr>
              <a:t>https://github.com/littlewu2508/gentoo/tree/rocm4.3</a:t>
            </a: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ltLang="en-US"/>
              <a:t>How to install machine learning frameworks</a:t>
            </a:r>
            <a:endParaRPr lang="en-US" altLang="en-US"/>
          </a:p>
        </p:txBody>
      </p:sp>
      <p:sp>
        <p:nvSpPr>
          <p:cNvPr id="3" name="Content Placeholder 2"/>
          <p:cNvSpPr>
            <a:spLocks noGrp="true"/>
          </p:cNvSpPr>
          <p:nvPr>
            <p:ph idx="1"/>
          </p:nvPr>
        </p:nvSpPr>
        <p:spPr/>
        <p:txBody>
          <a:bodyPr/>
          <a:p>
            <a:pPr marL="0" indent="0">
              <a:buNone/>
            </a:pPr>
            <a:r>
              <a:rPr lang="en-US" altLang="en-US">
                <a:sym typeface="+mn-ea"/>
              </a:rPr>
              <a:t>MIOpen-4.3 is in </a:t>
            </a:r>
            <a:r>
              <a:rPr lang="en-US" altLang="en-US">
                <a:sym typeface="+mn-ea"/>
                <a:hlinkClick r:id="rId1" tooltip="" action="ppaction://hlinkfile"/>
              </a:rPr>
              <a:t>https://github.com/littlewu2508/gentoo/tree/rocm4.3</a:t>
            </a:r>
            <a:endParaRPr lang="en-US" altLang="en-US"/>
          </a:p>
          <a:p>
            <a:pPr marL="0" indent="0">
              <a:buNone/>
            </a:pPr>
            <a:r>
              <a:rPr lang="en-US" altLang="en-US"/>
              <a:t>	Switch portage tree to this branch;</a:t>
            </a:r>
            <a:endParaRPr lang="en-US" altLang="en-US"/>
          </a:p>
          <a:p>
            <a:pPr marL="0" indent="0">
              <a:buNone/>
            </a:pPr>
            <a:r>
              <a:rPr lang="en-US" altLang="en-US">
                <a:sym typeface="+mn-ea"/>
              </a:rPr>
              <a:t>	</a:t>
            </a:r>
            <a:r>
              <a:rPr lang="en-US" altLang="en-US">
                <a:solidFill>
                  <a:schemeClr val="accent1"/>
                </a:solidFill>
                <a:sym typeface="+mn-ea"/>
              </a:rPr>
              <a:t>emerge =sci-libs/miopen-4.3.0</a:t>
            </a:r>
            <a:endParaRPr lang="en-US" altLang="en-US">
              <a:sym typeface="+mn-ea"/>
            </a:endParaRPr>
          </a:p>
          <a:p>
            <a:pPr marL="0" indent="0">
              <a:buNone/>
            </a:pPr>
            <a:endParaRPr lang="en-US" altLang="en-US"/>
          </a:p>
          <a:p>
            <a:pPr marL="0" indent="0">
              <a:buNone/>
            </a:pPr>
            <a:r>
              <a:rPr lang="en-US" altLang="en-US"/>
              <a:t>pytorch-1.9.1 is in</a:t>
            </a:r>
            <a:r>
              <a:rPr lang="en-US" altLang="en-US">
                <a:hlinkClick r:id="rId2" tooltip="" action="ppaction://hlinkfile"/>
              </a:rPr>
              <a:t> https://github.com/littlewu2508/sci/tree/pytorch-1.9.1-rocm</a:t>
            </a:r>
            <a:endParaRPr lang="en-US" altLang="en-US"/>
          </a:p>
          <a:p>
            <a:pPr marL="0" indent="0">
              <a:buNone/>
            </a:pPr>
            <a:r>
              <a:rPr lang="en-US" altLang="en-US"/>
              <a:t>	Add science overlay and switch </a:t>
            </a:r>
            <a:r>
              <a:rPr lang="" altLang="en-US"/>
              <a:t>to </a:t>
            </a:r>
            <a:r>
              <a:rPr lang="en-US" altLang="en-US"/>
              <a:t>this branch;</a:t>
            </a:r>
            <a:endParaRPr lang="en-US" altLang="en-US"/>
          </a:p>
          <a:p>
            <a:pPr marL="0" indent="0">
              <a:buNone/>
            </a:pPr>
            <a:r>
              <a:rPr lang="en-US" altLang="en-US"/>
              <a:t>	</a:t>
            </a:r>
            <a:r>
              <a:rPr lang="en-US" altLang="en-US">
                <a:solidFill>
                  <a:schemeClr val="accent1"/>
                </a:solidFill>
                <a:sym typeface="+mn-ea"/>
              </a:rPr>
              <a:t>emerge =sci-libs/</a:t>
            </a:r>
            <a:r>
              <a:rPr lang="" altLang="en-US">
                <a:solidFill>
                  <a:schemeClr val="accent1"/>
                </a:solidFill>
                <a:sym typeface="+mn-ea"/>
              </a:rPr>
              <a:t>pytorch-1.9.1</a:t>
            </a:r>
            <a:endParaRPr lang="" altLang="en-US">
              <a:solidFill>
                <a:schemeClr val="accent1"/>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
              <a:t>More to explore</a:t>
            </a:r>
            <a:endParaRPr lang=""/>
          </a:p>
        </p:txBody>
      </p:sp>
      <p:sp>
        <p:nvSpPr>
          <p:cNvPr id="3" name="Content Placeholder 2"/>
          <p:cNvSpPr>
            <a:spLocks noGrp="true"/>
          </p:cNvSpPr>
          <p:nvPr>
            <p:ph idx="1"/>
          </p:nvPr>
        </p:nvSpPr>
        <p:spPr/>
        <p:txBody>
          <a:bodyPr/>
          <a:p>
            <a:r>
              <a:rPr lang="" altLang="en-US"/>
              <a:t>Testing and benchmarking devices</a:t>
            </a:r>
            <a:endParaRPr lang="" altLang="en-US"/>
          </a:p>
          <a:p>
            <a:endParaRPr lang="" altLang="en-US"/>
          </a:p>
          <a:p>
            <a:r>
              <a:rPr lang="" altLang="en-US"/>
              <a:t>Trying new cards (RX 6700XT works for me after some hacks: sed ‘s/gfx1030/gfx1031/g’)</a:t>
            </a:r>
            <a:endParaRPr lang="" altLang="en-US"/>
          </a:p>
          <a:p>
            <a:endParaRPr lang="" altLang="en-US"/>
          </a:p>
          <a:p>
            <a:r>
              <a:rPr lang="" altLang="en-US"/>
              <a:t>Building more ROCm based packages</a:t>
            </a:r>
            <a:endParaRPr lang="" altLang="en-US"/>
          </a:p>
        </p:txBody>
      </p:sp>
      <p:pic>
        <p:nvPicPr>
          <p:cNvPr id="4" name="Picture 3"/>
          <p:cNvPicPr>
            <a:picLocks noChangeAspect="true"/>
          </p:cNvPicPr>
          <p:nvPr/>
        </p:nvPicPr>
        <p:blipFill>
          <a:blip r:embed="rId1"/>
          <a:stretch>
            <a:fillRect/>
          </a:stretch>
        </p:blipFill>
        <p:spPr>
          <a:xfrm>
            <a:off x="6091555" y="3327400"/>
            <a:ext cx="5625465" cy="28041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 altLang="en-US"/>
              <a:t>Thanks for listening!</a:t>
            </a:r>
            <a:endParaRPr lang="" altLang="en-US"/>
          </a:p>
        </p:txBody>
      </p:sp>
      <p:pic>
        <p:nvPicPr>
          <p:cNvPr id="4" name="Picture 3"/>
          <p:cNvPicPr>
            <a:picLocks noChangeAspect="true"/>
          </p:cNvPicPr>
          <p:nvPr/>
        </p:nvPicPr>
        <p:blipFill>
          <a:blip r:embed="rId1"/>
          <a:stretch>
            <a:fillRect/>
          </a:stretch>
        </p:blipFill>
        <p:spPr>
          <a:xfrm>
            <a:off x="256540" y="2270125"/>
            <a:ext cx="9142095" cy="2742565"/>
          </a:xfrm>
          <a:prstGeom prst="rect">
            <a:avLst/>
          </a:prstGeom>
        </p:spPr>
      </p:pic>
      <p:pic>
        <p:nvPicPr>
          <p:cNvPr id="6" name="Picture 5" descr="gentoo-signet"/>
          <p:cNvPicPr>
            <a:picLocks noChangeAspect="true"/>
          </p:cNvPicPr>
          <p:nvPr/>
        </p:nvPicPr>
        <p:blipFill>
          <a:blip r:embed="rId2">
            <a:extLst>
              <a:ext uri="{96DAC541-7B7A-43D3-8B79-37D633B846F1}">
                <asvg:svgBlip xmlns:asvg="http://schemas.microsoft.com/office/drawing/2016/SVG/main" r:embed="rId3"/>
              </a:ext>
            </a:extLst>
          </a:blip>
          <a:stretch>
            <a:fillRect/>
          </a:stretch>
        </p:blipFill>
        <p:spPr>
          <a:xfrm>
            <a:off x="9398635" y="2270125"/>
            <a:ext cx="2742565" cy="27425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t>What is Radeon Open Ecosystem (ROCm)?</a:t>
            </a:r>
            <a:endParaRPr lang="en-US"/>
          </a:p>
        </p:txBody>
      </p:sp>
      <p:sp>
        <p:nvSpPr>
          <p:cNvPr id="3" name="Content Placeholder 2"/>
          <p:cNvSpPr>
            <a:spLocks noGrp="true"/>
          </p:cNvSpPr>
          <p:nvPr>
            <p:ph idx="1"/>
          </p:nvPr>
        </p:nvSpPr>
        <p:spPr/>
        <p:txBody>
          <a:bodyPr>
            <a:normAutofit lnSpcReduction="10000"/>
          </a:bodyPr>
          <a:p>
            <a:pPr marL="457200" indent="-457200">
              <a:buAutoNum type="arabicPeriod"/>
            </a:pPr>
            <a:r>
              <a:rPr lang="en-US"/>
              <a:t>Open -- open source</a:t>
            </a:r>
            <a:endParaRPr lang="en-US"/>
          </a:p>
          <a:p>
            <a:pPr marL="457200" indent="-457200">
              <a:buAutoNum type="arabicPeriod"/>
            </a:pPr>
            <a:r>
              <a:rPr lang="en-US"/>
              <a:t>Ecosystem -- a bench of software and frame works</a:t>
            </a:r>
            <a:endParaRPr lang="en-US"/>
          </a:p>
          <a:p>
            <a:pPr marL="457200" indent="-457200">
              <a:buAutoNum type="arabicPeriod"/>
            </a:pPr>
            <a:r>
              <a:rPr lang="en-US"/>
              <a:t>Radeon -- high performance computing on Radeon GPUs</a:t>
            </a:r>
            <a:endParaRPr lang="en-US"/>
          </a:p>
          <a:p>
            <a:pPr marL="457200" indent="-457200">
              <a:buAutoNum type="arabicPeriod"/>
            </a:pPr>
            <a:endParaRPr lang="en-US"/>
          </a:p>
          <a:p>
            <a:pPr marL="0" indent="0">
              <a:buNone/>
            </a:pPr>
            <a:r>
              <a:rPr lang="en-US"/>
              <a:t>AMD’s </a:t>
            </a:r>
            <a:r>
              <a:rPr lang="zh-CN" altLang="en-US"/>
              <a:t>“</a:t>
            </a:r>
            <a:r>
              <a:rPr lang="en-US" altLang="zh-CN"/>
              <a:t>cuda</a:t>
            </a:r>
            <a:r>
              <a:rPr lang="zh-CN" altLang="en-US"/>
              <a:t>”</a:t>
            </a:r>
            <a:r>
              <a:rPr lang="en-US" altLang="zh-CN"/>
              <a:t>ecosystem. Very similar to cuda for end users, since most of its API mimiate cuda’s for smooth porting, which means softwares written in cuda can be easily transfered to hip (Heterogenous compute Interface for Portability), and compiled to GPU kernels that runs on AMD GPU.</a:t>
            </a:r>
            <a:endParaRPr lang="en-US" altLang="zh-CN"/>
          </a:p>
          <a:p>
            <a:pPr marL="0" indent="0">
              <a:buNone/>
            </a:pPr>
            <a:endParaRPr lang="en-US" altLang="zh-CN"/>
          </a:p>
          <a:p>
            <a:pPr marL="0" indent="0">
              <a:buNone/>
            </a:pPr>
            <a:r>
              <a:rPr lang="en-US" altLang="zh-CN" b="1"/>
              <a:t>Ah ha, no pain to port my cuda code on AMD’s GPU! ROCm YES, OpenCL No!</a:t>
            </a:r>
            <a:endParaRPr lang="en-US" altLang="zh-CN"/>
          </a:p>
          <a:p>
            <a:pPr marL="0" indent="0">
              <a:buNone/>
            </a:pPr>
            <a:endParaRPr lang="en-US" altLang="zh-CN"/>
          </a:p>
          <a:p>
            <a:pPr marL="0" indent="0">
              <a:buNone/>
            </a:pPr>
            <a:r>
              <a:rPr lang="en-US" altLang="zh-CN"/>
              <a:t>But how many dark magic are hidden behind for this compability?</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t>Deploying ROCm</a:t>
            </a:r>
            <a:endParaRPr lang="en-US"/>
          </a:p>
        </p:txBody>
      </p:sp>
      <p:sp>
        <p:nvSpPr>
          <p:cNvPr id="3" name="Content Placeholder 2"/>
          <p:cNvSpPr>
            <a:spLocks noGrp="true"/>
          </p:cNvSpPr>
          <p:nvPr>
            <p:ph idx="1"/>
          </p:nvPr>
        </p:nvSpPr>
        <p:spPr>
          <a:xfrm>
            <a:off x="647700" y="1414145"/>
            <a:ext cx="10515600" cy="5835650"/>
          </a:xfrm>
        </p:spPr>
        <p:txBody>
          <a:bodyPr>
            <a:normAutofit/>
          </a:bodyPr>
          <a:p>
            <a:pPr>
              <a:lnSpc>
                <a:spcPct val="110000"/>
              </a:lnSpc>
            </a:pPr>
            <a:r>
              <a:rPr lang="en-US" sz="2400"/>
              <a:t>ROCm is so nice. Let’s install! </a:t>
            </a:r>
            <a:endParaRPr lang="en-US" sz="2400"/>
          </a:p>
          <a:p>
            <a:pPr>
              <a:lnSpc>
                <a:spcPct val="110000"/>
              </a:lnSpc>
            </a:pPr>
            <a:r>
              <a:rPr lang="en-US" sz="2400"/>
              <a:t>https://rocmdocs.amd.com/en/latest/Installation_Guide/Installation-Guide.html : we </a:t>
            </a:r>
            <a:r>
              <a:rPr lang="en-US" sz="2400">
                <a:solidFill>
                  <a:srgbClr val="FF0000"/>
                </a:solidFill>
              </a:rPr>
              <a:t>only </a:t>
            </a:r>
            <a:r>
              <a:rPr lang="en-US" sz="2400"/>
              <a:t>support</a:t>
            </a:r>
            <a:r>
              <a:rPr lang="en-US" sz="2400">
                <a:solidFill>
                  <a:srgbClr val="FF0000"/>
                </a:solidFill>
              </a:rPr>
              <a:t> ubuntu, RHEL</a:t>
            </a:r>
            <a:r>
              <a:rPr lang="en-US" sz="2400"/>
              <a:t> series </a:t>
            </a:r>
            <a:r>
              <a:rPr lang="en-US" sz="2400">
                <a:solidFill>
                  <a:srgbClr val="FF0000"/>
                </a:solidFill>
              </a:rPr>
              <a:t>officially</a:t>
            </a:r>
            <a:r>
              <a:rPr lang="en-US" sz="2400"/>
              <a:t>; we need </a:t>
            </a:r>
            <a:r>
              <a:rPr lang="en-US" sz="2400">
                <a:solidFill>
                  <a:srgbClr val="FF0000"/>
                </a:solidFill>
              </a:rPr>
              <a:t>dkms </a:t>
            </a:r>
            <a:r>
              <a:rPr lang="en-US" sz="2400"/>
              <a:t>for AMDGPU which only works on certein versions of Linux kernel. rpm and deb packages provided, all install files in </a:t>
            </a:r>
            <a:r>
              <a:rPr lang="en-US" sz="2400">
                <a:solidFill>
                  <a:srgbClr val="FF0000"/>
                </a:solidFill>
              </a:rPr>
              <a:t>/opt/rocm</a:t>
            </a:r>
            <a:r>
              <a:rPr lang="en-US" sz="2400">
                <a:solidFill>
                  <a:schemeClr val="tx1"/>
                </a:solidFill>
              </a:rPr>
              <a:t>. Want some customize? No root privilage? Want to try some new cards we don’t support? We are all open-sourced, so GO COMPILE IT YOURSELF!</a:t>
            </a:r>
            <a:endParaRPr lang="en-US" sz="2400">
              <a:solidFill>
                <a:schemeClr val="tx1"/>
              </a:solidFill>
            </a:endParaRPr>
          </a:p>
          <a:p>
            <a:pPr>
              <a:lnSpc>
                <a:spcPct val="110000"/>
              </a:lnSpc>
            </a:pPr>
            <a:endParaRPr lang="en-US" altLang="zh-CN" sz="24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t>Why ROCm on Gentoo </a:t>
            </a:r>
            <a:endParaRPr lang="en-US"/>
          </a:p>
        </p:txBody>
      </p:sp>
      <p:sp>
        <p:nvSpPr>
          <p:cNvPr id="3" name="Content Placeholder 2"/>
          <p:cNvSpPr>
            <a:spLocks noGrp="true"/>
          </p:cNvSpPr>
          <p:nvPr>
            <p:ph idx="1"/>
          </p:nvPr>
        </p:nvSpPr>
        <p:spPr>
          <a:xfrm>
            <a:off x="647700" y="1895475"/>
            <a:ext cx="10515600" cy="4351338"/>
          </a:xfrm>
        </p:spPr>
        <p:txBody>
          <a:bodyPr/>
          <a:p>
            <a:r>
              <a:rPr lang="en-US" altLang="en-US" sz="2400">
                <a:solidFill>
                  <a:schemeClr val="tx1"/>
                </a:solidFill>
                <a:sym typeface="+mn-ea"/>
              </a:rPr>
              <a:t>Its time to use Gentoo</a:t>
            </a:r>
            <a:endParaRPr lang="en-US" altLang="en-US" sz="2400">
              <a:solidFill>
                <a:schemeClr val="tx1"/>
              </a:solidFill>
            </a:endParaRPr>
          </a:p>
          <a:p>
            <a:pPr marL="457200" indent="-457200">
              <a:buAutoNum type="arabicPeriod"/>
            </a:pPr>
            <a:r>
              <a:rPr lang="en-US" altLang="zh-CN" sz="2400">
                <a:solidFill>
                  <a:schemeClr val="tx1"/>
                </a:solidFill>
                <a:sym typeface="+mn-ea"/>
              </a:rPr>
              <a:t>All packages are compiled, can be custmized to fit for your device.</a:t>
            </a:r>
            <a:endParaRPr lang="en-US" altLang="zh-CN" sz="2400">
              <a:solidFill>
                <a:schemeClr val="tx1"/>
              </a:solidFill>
            </a:endParaRPr>
          </a:p>
          <a:p>
            <a:pPr marL="457200" indent="-457200">
              <a:buAutoNum type="arabicPeriod"/>
            </a:pPr>
            <a:r>
              <a:rPr lang="en-US" altLang="zh-CN" sz="2400">
                <a:solidFill>
                  <a:schemeClr val="tx1"/>
                </a:solidFill>
                <a:sym typeface="+mn-ea"/>
              </a:rPr>
              <a:t>Installation location follow the Gentoo FHS (filesystem hierarchy standard).</a:t>
            </a:r>
            <a:endParaRPr lang="en-US" altLang="zh-CN" sz="2400">
              <a:solidFill>
                <a:schemeClr val="tx1"/>
              </a:solidFill>
            </a:endParaRPr>
          </a:p>
          <a:p>
            <a:pPr marL="457200" indent="-457200">
              <a:buAutoNum type="arabicPeriod"/>
            </a:pPr>
            <a:r>
              <a:rPr lang="en-US" altLang="zh-CN" sz="2400">
                <a:solidFill>
                  <a:schemeClr val="tx1"/>
                </a:solidFill>
                <a:sym typeface="+mn-ea"/>
              </a:rPr>
              <a:t>Compatible with Gentoo Prefix, which means you can port it anywhere without root privilages.</a:t>
            </a:r>
            <a:endParaRPr lang="en-US" altLang="zh-CN" sz="2400">
              <a:solidFill>
                <a:schemeClr val="tx1"/>
              </a:solidFill>
            </a:endParaRPr>
          </a:p>
          <a:p>
            <a:pPr marL="457200" indent="-457200">
              <a:buAutoNum type="arabicPeriod"/>
            </a:pPr>
            <a:r>
              <a:rPr lang="en-US" altLang="zh-CN" sz="2400">
                <a:solidFill>
                  <a:schemeClr val="tx1"/>
                </a:solidFill>
                <a:sym typeface="+mn-ea"/>
              </a:rPr>
              <a:t>Compatible with the newest Gentoo portage tree. Use the newest packages from Gentoo, as well as ROCm.</a:t>
            </a:r>
            <a:endParaRPr lang="en-US" altLang="zh-CN" sz="2400">
              <a:solidFill>
                <a:schemeClr val="tx1"/>
              </a:solidFill>
            </a:endParaRPr>
          </a:p>
          <a:p>
            <a:pPr marL="457200" indent="-457200">
              <a:buAutoNum type="arabicPeriod"/>
            </a:pPr>
            <a:r>
              <a:rPr lang="en-US" sz="2400"/>
              <a:t>Don’t need dkms.</a:t>
            </a: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sym typeface="+mn-ea"/>
              </a:rPr>
              <a:t>A closer look at ROCm base system</a:t>
            </a:r>
            <a:endParaRPr lang="en-US"/>
          </a:p>
        </p:txBody>
      </p:sp>
      <p:pic>
        <p:nvPicPr>
          <p:cNvPr id="5" name="Content Placeholder 4"/>
          <p:cNvPicPr>
            <a:picLocks noChangeAspect="true"/>
          </p:cNvPicPr>
          <p:nvPr>
            <p:ph idx="1"/>
          </p:nvPr>
        </p:nvPicPr>
        <p:blipFill>
          <a:blip r:embed="rId1"/>
          <a:stretch>
            <a:fillRect/>
          </a:stretch>
        </p:blipFill>
        <p:spPr>
          <a:xfrm>
            <a:off x="852170" y="1380490"/>
            <a:ext cx="9791065" cy="513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t>Our goal</a:t>
            </a:r>
            <a:endParaRPr lang="en-US"/>
          </a:p>
        </p:txBody>
      </p:sp>
      <p:pic>
        <p:nvPicPr>
          <p:cNvPr id="6" name="Picture 5"/>
          <p:cNvPicPr>
            <a:picLocks noChangeAspect="true"/>
          </p:cNvPicPr>
          <p:nvPr/>
        </p:nvPicPr>
        <p:blipFill>
          <a:blip r:embed="rId1"/>
          <a:stretch>
            <a:fillRect/>
          </a:stretch>
        </p:blipFill>
        <p:spPr>
          <a:xfrm>
            <a:off x="647700" y="1113790"/>
            <a:ext cx="10115550" cy="5692140"/>
          </a:xfrm>
          <a:prstGeom prst="rect">
            <a:avLst/>
          </a:prstGeom>
        </p:spPr>
      </p:pic>
      <p:sp>
        <p:nvSpPr>
          <p:cNvPr id="8" name="Oval 7"/>
          <p:cNvSpPr/>
          <p:nvPr/>
        </p:nvSpPr>
        <p:spPr>
          <a:xfrm>
            <a:off x="6313805" y="5406390"/>
            <a:ext cx="1466850" cy="728345"/>
          </a:xfrm>
          <a:prstGeom prst="ellipse">
            <a:avLst/>
          </a:prstGeom>
          <a:noFill/>
          <a:ln w="57150">
            <a:solidFill>
              <a:srgbClr val="FF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en-US"/>
          </a:p>
        </p:txBody>
      </p:sp>
      <p:sp>
        <p:nvSpPr>
          <p:cNvPr id="9" name="Oval 8"/>
          <p:cNvSpPr/>
          <p:nvPr/>
        </p:nvSpPr>
        <p:spPr>
          <a:xfrm>
            <a:off x="8336915" y="4708525"/>
            <a:ext cx="1466850" cy="728345"/>
          </a:xfrm>
          <a:prstGeom prst="ellipse">
            <a:avLst/>
          </a:prstGeom>
          <a:noFill/>
          <a:ln w="57150">
            <a:solidFill>
              <a:srgbClr val="FF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en-US"/>
          </a:p>
        </p:txBody>
      </p:sp>
      <p:sp>
        <p:nvSpPr>
          <p:cNvPr id="10" name="Oval 9"/>
          <p:cNvSpPr/>
          <p:nvPr/>
        </p:nvSpPr>
        <p:spPr>
          <a:xfrm>
            <a:off x="3965575" y="3959860"/>
            <a:ext cx="5908675" cy="728345"/>
          </a:xfrm>
          <a:prstGeom prst="ellipse">
            <a:avLst/>
          </a:prstGeom>
          <a:noFill/>
          <a:ln w="57150">
            <a:solidFill>
              <a:srgbClr val="FF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en-US"/>
          </a:p>
        </p:txBody>
      </p:sp>
      <p:sp>
        <p:nvSpPr>
          <p:cNvPr id="11" name="Text Box 10"/>
          <p:cNvSpPr txBox="true"/>
          <p:nvPr/>
        </p:nvSpPr>
        <p:spPr>
          <a:xfrm>
            <a:off x="9874250" y="3403600"/>
            <a:ext cx="957580" cy="368300"/>
          </a:xfrm>
          <a:prstGeom prst="rect">
            <a:avLst/>
          </a:prstGeom>
          <a:noFill/>
        </p:spPr>
        <p:txBody>
          <a:bodyPr wrap="none" rtlCol="0">
            <a:spAutoFit/>
          </a:bodyPr>
          <a:p>
            <a:r>
              <a:rPr lang="en-US"/>
              <a:t>Pytorch</a:t>
            </a:r>
            <a:endParaRPr lang="en-US"/>
          </a:p>
        </p:txBody>
      </p:sp>
      <p:sp>
        <p:nvSpPr>
          <p:cNvPr id="12" name="Text Box 11"/>
          <p:cNvSpPr txBox="true"/>
          <p:nvPr/>
        </p:nvSpPr>
        <p:spPr>
          <a:xfrm>
            <a:off x="9805670" y="1936115"/>
            <a:ext cx="1732280" cy="368300"/>
          </a:xfrm>
          <a:prstGeom prst="rect">
            <a:avLst/>
          </a:prstGeom>
          <a:noFill/>
        </p:spPr>
        <p:txBody>
          <a:bodyPr wrap="none" rtlCol="0">
            <a:spAutoFit/>
          </a:bodyPr>
          <a:p>
            <a:r>
              <a:rPr lang="en-US"/>
              <a:t>Gentoo (Prefix)</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t>What has been done</a:t>
            </a:r>
            <a:endParaRPr lang="en-US"/>
          </a:p>
        </p:txBody>
      </p:sp>
      <p:pic>
        <p:nvPicPr>
          <p:cNvPr id="6" name="Picture 5"/>
          <p:cNvPicPr>
            <a:picLocks noChangeAspect="true"/>
          </p:cNvPicPr>
          <p:nvPr/>
        </p:nvPicPr>
        <p:blipFill>
          <a:blip r:embed="rId1"/>
          <a:stretch>
            <a:fillRect/>
          </a:stretch>
        </p:blipFill>
        <p:spPr>
          <a:xfrm>
            <a:off x="647700" y="1113790"/>
            <a:ext cx="10115550" cy="5692140"/>
          </a:xfrm>
          <a:prstGeom prst="rect">
            <a:avLst/>
          </a:prstGeom>
        </p:spPr>
      </p:pic>
      <p:sp>
        <p:nvSpPr>
          <p:cNvPr id="5" name="Text Box 4"/>
          <p:cNvSpPr txBox="true"/>
          <p:nvPr/>
        </p:nvSpPr>
        <p:spPr>
          <a:xfrm>
            <a:off x="6525260" y="5133340"/>
            <a:ext cx="1190625" cy="1568450"/>
          </a:xfrm>
          <a:prstGeom prst="rect">
            <a:avLst/>
          </a:prstGeom>
          <a:noFill/>
        </p:spPr>
        <p:txBody>
          <a:bodyPr wrap="none" rtlCol="0">
            <a:spAutoFit/>
          </a:bodyPr>
          <a:p>
            <a:pPr algn="l"/>
            <a:r>
              <a:rPr lang="en-US" sz="9600" b="1">
                <a:solidFill>
                  <a:srgbClr val="FF3300"/>
                </a:solidFill>
              </a:rPr>
              <a:t>√ </a:t>
            </a:r>
            <a:endParaRPr lang="en-US" sz="9600" b="1">
              <a:solidFill>
                <a:srgbClr val="FF3300"/>
              </a:solidFill>
            </a:endParaRPr>
          </a:p>
        </p:txBody>
      </p:sp>
      <p:sp>
        <p:nvSpPr>
          <p:cNvPr id="7" name="Text Box 6"/>
          <p:cNvSpPr txBox="true"/>
          <p:nvPr/>
        </p:nvSpPr>
        <p:spPr>
          <a:xfrm>
            <a:off x="7142480" y="3564890"/>
            <a:ext cx="1190625" cy="1568450"/>
          </a:xfrm>
          <a:prstGeom prst="rect">
            <a:avLst/>
          </a:prstGeom>
          <a:noFill/>
        </p:spPr>
        <p:txBody>
          <a:bodyPr wrap="none" rtlCol="0">
            <a:spAutoFit/>
          </a:bodyPr>
          <a:p>
            <a:pPr algn="l"/>
            <a:r>
              <a:rPr lang="en-US" sz="9600" b="1">
                <a:solidFill>
                  <a:srgbClr val="FF3300"/>
                </a:solidFill>
              </a:rPr>
              <a:t>√ </a:t>
            </a:r>
            <a:endParaRPr lang="en-US" sz="9600" b="1">
              <a:solidFill>
                <a:srgbClr val="FF3300"/>
              </a:solidFill>
            </a:endParaRPr>
          </a:p>
        </p:txBody>
      </p:sp>
      <p:sp>
        <p:nvSpPr>
          <p:cNvPr id="10" name="Text Box 9"/>
          <p:cNvSpPr txBox="true"/>
          <p:nvPr/>
        </p:nvSpPr>
        <p:spPr>
          <a:xfrm>
            <a:off x="5816600" y="3564890"/>
            <a:ext cx="1190625" cy="1568450"/>
          </a:xfrm>
          <a:prstGeom prst="rect">
            <a:avLst/>
          </a:prstGeom>
          <a:noFill/>
        </p:spPr>
        <p:txBody>
          <a:bodyPr wrap="none" rtlCol="0">
            <a:spAutoFit/>
          </a:bodyPr>
          <a:p>
            <a:pPr algn="l"/>
            <a:r>
              <a:rPr lang="en-US" sz="9600" b="1">
                <a:solidFill>
                  <a:srgbClr val="FF3300"/>
                </a:solidFill>
              </a:rPr>
              <a:t>√ </a:t>
            </a:r>
            <a:endParaRPr lang="en-US" sz="9600" b="1">
              <a:solidFill>
                <a:srgbClr val="FF3300"/>
              </a:solidFill>
            </a:endParaRPr>
          </a:p>
        </p:txBody>
      </p:sp>
      <p:sp>
        <p:nvSpPr>
          <p:cNvPr id="11" name="Text Box 10"/>
          <p:cNvSpPr txBox="true"/>
          <p:nvPr/>
        </p:nvSpPr>
        <p:spPr>
          <a:xfrm>
            <a:off x="9874250" y="3403600"/>
            <a:ext cx="957580" cy="368300"/>
          </a:xfrm>
          <a:prstGeom prst="rect">
            <a:avLst/>
          </a:prstGeom>
          <a:noFill/>
        </p:spPr>
        <p:txBody>
          <a:bodyPr wrap="none" rtlCol="0">
            <a:spAutoFit/>
          </a:bodyPr>
          <a:p>
            <a:r>
              <a:rPr lang="en-US"/>
              <a:t>Pytorch</a:t>
            </a:r>
            <a:endParaRPr lang="en-US"/>
          </a:p>
        </p:txBody>
      </p:sp>
      <p:sp>
        <p:nvSpPr>
          <p:cNvPr id="13" name="Text Box 12"/>
          <p:cNvSpPr txBox="true"/>
          <p:nvPr/>
        </p:nvSpPr>
        <p:spPr>
          <a:xfrm>
            <a:off x="9363710" y="4236085"/>
            <a:ext cx="1267460" cy="583565"/>
          </a:xfrm>
          <a:prstGeom prst="rect">
            <a:avLst/>
          </a:prstGeom>
          <a:noFill/>
        </p:spPr>
        <p:txBody>
          <a:bodyPr wrap="none" rtlCol="0">
            <a:spAutoFit/>
          </a:bodyPr>
          <a:p>
            <a:r>
              <a:rPr lang="" altLang="en-US" sz="3200" b="1">
                <a:solidFill>
                  <a:srgbClr val="FF3300"/>
                </a:solidFill>
              </a:rPr>
              <a:t>ready</a:t>
            </a:r>
            <a:endParaRPr lang="" altLang="en-US" sz="3200" b="1">
              <a:solidFill>
                <a:srgbClr val="FF3300"/>
              </a:solidFill>
            </a:endParaRPr>
          </a:p>
        </p:txBody>
      </p:sp>
      <p:sp>
        <p:nvSpPr>
          <p:cNvPr id="14" name="Text Box 13"/>
          <p:cNvSpPr txBox="true"/>
          <p:nvPr/>
        </p:nvSpPr>
        <p:spPr>
          <a:xfrm>
            <a:off x="5069205" y="4236085"/>
            <a:ext cx="747395" cy="583565"/>
          </a:xfrm>
          <a:prstGeom prst="rect">
            <a:avLst/>
          </a:prstGeom>
          <a:noFill/>
        </p:spPr>
        <p:txBody>
          <a:bodyPr wrap="none" rtlCol="0">
            <a:spAutoFit/>
          </a:bodyPr>
          <a:p>
            <a:r>
              <a:rPr lang="en-US" sz="3200" b="1">
                <a:solidFill>
                  <a:srgbClr val="FF3300"/>
                </a:solidFill>
              </a:rPr>
              <a:t>PR</a:t>
            </a:r>
            <a:endParaRPr lang="en-US" sz="3200" b="1">
              <a:solidFill>
                <a:srgbClr val="FF3300"/>
              </a:solidFill>
            </a:endParaRPr>
          </a:p>
        </p:txBody>
      </p:sp>
      <p:sp>
        <p:nvSpPr>
          <p:cNvPr id="15" name="Text Box 14"/>
          <p:cNvSpPr txBox="true"/>
          <p:nvPr/>
        </p:nvSpPr>
        <p:spPr>
          <a:xfrm>
            <a:off x="10522585" y="3564890"/>
            <a:ext cx="1267460" cy="583565"/>
          </a:xfrm>
          <a:prstGeom prst="rect">
            <a:avLst/>
          </a:prstGeom>
          <a:noFill/>
        </p:spPr>
        <p:txBody>
          <a:bodyPr wrap="none" rtlCol="0">
            <a:spAutoFit/>
          </a:bodyPr>
          <a:p>
            <a:r>
              <a:rPr lang="" altLang="en-US" sz="3200" b="1">
                <a:solidFill>
                  <a:srgbClr val="FF3300"/>
                </a:solidFill>
              </a:rPr>
              <a:t>ready</a:t>
            </a:r>
            <a:endParaRPr lang="" altLang="en-US" sz="3200" b="1">
              <a:solidFill>
                <a:srgbClr val="FF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en-US"/>
              <a:t>How to try HIP</a:t>
            </a:r>
            <a:endParaRPr lang="en-US"/>
          </a:p>
        </p:txBody>
      </p:sp>
      <p:sp>
        <p:nvSpPr>
          <p:cNvPr id="3" name="Content Placeholder 2"/>
          <p:cNvSpPr>
            <a:spLocks noGrp="true"/>
          </p:cNvSpPr>
          <p:nvPr>
            <p:ph idx="1"/>
          </p:nvPr>
        </p:nvSpPr>
        <p:spPr>
          <a:xfrm>
            <a:off x="647700" y="1085850"/>
            <a:ext cx="10515600" cy="5876925"/>
          </a:xfrm>
        </p:spPr>
        <p:txBody>
          <a:bodyPr>
            <a:normAutofit/>
          </a:bodyPr>
          <a:p>
            <a:pPr>
              <a:lnSpc>
                <a:spcPct val="100000"/>
              </a:lnSpc>
            </a:pPr>
            <a:r>
              <a:rPr lang="en-US" sz="2400"/>
              <a:t>Complilation </a:t>
            </a:r>
            <a:r>
              <a:rPr lang="en-US" sz="2400">
                <a:sym typeface="+mn-ea"/>
              </a:rPr>
              <a:t>prerequisite: Gentoo or Gentoo Prefix, amd64 machine.</a:t>
            </a:r>
            <a:endParaRPr lang="en-US" sz="2400"/>
          </a:p>
          <a:p>
            <a:pPr>
              <a:lnSpc>
                <a:spcPct val="100000"/>
              </a:lnSpc>
            </a:pPr>
            <a:r>
              <a:rPr lang="en-US" sz="2400"/>
              <a:t>Runtime prerequisite : </a:t>
            </a:r>
            <a:r>
              <a:rPr lang="en-US" sz="2400">
                <a:solidFill>
                  <a:srgbClr val="FF3300"/>
                </a:solidFill>
              </a:rPr>
              <a:t>Linux kernel &gt;= 5.13</a:t>
            </a:r>
            <a:r>
              <a:rPr lang="en-US" sz="2400"/>
              <a:t>, or rock-dkms for AMDGPU </a:t>
            </a:r>
            <a:r>
              <a:rPr lang="en-US" sz="2400">
                <a:solidFill>
                  <a:srgbClr val="FF3300"/>
                </a:solidFill>
              </a:rPr>
              <a:t>kfd </a:t>
            </a:r>
            <a:r>
              <a:rPr lang="en-US" sz="2400"/>
              <a:t>driver; </a:t>
            </a:r>
            <a:r>
              <a:rPr lang="en-US" sz="2400">
                <a:solidFill>
                  <a:srgbClr val="FF3300"/>
                </a:solidFill>
              </a:rPr>
              <a:t>Radeon GPU</a:t>
            </a:r>
            <a:r>
              <a:rPr lang="en-US" sz="2400"/>
              <a:t>. Gentoo or Gentoo prefix. rw access to </a:t>
            </a:r>
            <a:r>
              <a:rPr lang="en-US" sz="2400">
                <a:solidFill>
                  <a:srgbClr val="FF3300"/>
                </a:solidFill>
              </a:rPr>
              <a:t>/dev/kfd</a:t>
            </a:r>
            <a:endParaRPr lang="en-US" sz="2400"/>
          </a:p>
          <a:p>
            <a:r>
              <a:rPr lang="en-US" sz="2400"/>
              <a:t>Using the latest portage tree, accept </a:t>
            </a:r>
            <a:r>
              <a:rPr lang="" altLang="en-US" sz="2400"/>
              <a:t>“</a:t>
            </a:r>
            <a:r>
              <a:rPr lang="en-US" altLang="zh-CN" sz="2400">
                <a:solidFill>
                  <a:srgbClr val="FF3300"/>
                </a:solidFill>
                <a:sym typeface="+mn-ea"/>
              </a:rPr>
              <a:t>~amd64</a:t>
            </a:r>
            <a:r>
              <a:rPr lang="" altLang="en-US" sz="2400"/>
              <a:t>”</a:t>
            </a:r>
            <a:r>
              <a:rPr lang="en-US" altLang="zh-CN" sz="2400"/>
              <a:t> keyword.</a:t>
            </a:r>
            <a:endParaRPr lang="en-US" sz="2400"/>
          </a:p>
          <a:p>
            <a:pPr marL="0" indent="0">
              <a:buNone/>
            </a:pPr>
            <a:r>
              <a:rPr lang="en-US" sz="2400"/>
              <a:t>to install hip complier: </a:t>
            </a:r>
            <a:endParaRPr lang="en-US" sz="2400"/>
          </a:p>
          <a:p>
            <a:pPr marL="0" indent="0">
              <a:buNone/>
            </a:pPr>
            <a:r>
              <a:rPr lang="en-US" sz="2400"/>
              <a:t>	</a:t>
            </a:r>
            <a:r>
              <a:rPr lang="en-US" sz="2800">
                <a:solidFill>
                  <a:schemeClr val="accent1"/>
                </a:solidFill>
              </a:rPr>
              <a:t>emerge dev-util/hip</a:t>
            </a:r>
            <a:endParaRPr lang="en-US" sz="2400"/>
          </a:p>
          <a:p>
            <a:pPr marL="0" indent="0">
              <a:buNone/>
            </a:pPr>
            <a:r>
              <a:rPr lang="" altLang="en-US" sz="2400"/>
              <a:t>Runtime dependencies will also be installed.</a:t>
            </a:r>
            <a:endParaRPr lang="en-US" sz="2400"/>
          </a:p>
          <a:p>
            <a:pPr marL="0" indent="0">
              <a:buNone/>
            </a:pPr>
            <a:r>
              <a:rPr lang="en-US" sz="2400"/>
              <a:t>Then you can compile hip program with hipcc (just like nvcc)</a:t>
            </a:r>
            <a:endParaRPr lang="en-US" sz="2400"/>
          </a:p>
          <a:p>
            <a:pPr marL="0" indent="0">
              <a:buNone/>
            </a:pPr>
            <a:r>
              <a:rPr lang="en-US" sz="2400"/>
              <a:t>	</a:t>
            </a:r>
            <a:r>
              <a:rPr lang="en-US" sz="2800">
                <a:solidFill>
                  <a:schemeClr val="accent1"/>
                </a:solidFill>
              </a:rPr>
              <a:t>hipcc &lt;source&gt; -o &lt;exe&gt;</a:t>
            </a:r>
            <a:r>
              <a:rPr lang="en-US" sz="2800"/>
              <a:t> (auto detect GPU arch)</a:t>
            </a:r>
            <a:endParaRPr lang="en-US" sz="2800"/>
          </a:p>
          <a:p>
            <a:pPr marL="0" indent="0">
              <a:buNone/>
            </a:pPr>
            <a:r>
              <a:rPr lang="en-US" sz="2800"/>
              <a:t>	</a:t>
            </a:r>
            <a:r>
              <a:rPr lang="en-US" sz="2800">
                <a:solidFill>
                  <a:schemeClr val="accent1"/>
                </a:solidFill>
              </a:rPr>
              <a:t>hipcc --offload-arch=&lt;specific gpu arch&gt; </a:t>
            </a:r>
            <a:r>
              <a:rPr lang="en-US" sz="2800">
                <a:solidFill>
                  <a:schemeClr val="accent1"/>
                </a:solidFill>
                <a:sym typeface="+mn-ea"/>
              </a:rPr>
              <a:t>&lt;source&gt; -o &lt;exe&gt;</a:t>
            </a:r>
            <a:endParaRPr lang="en-US" sz="2400"/>
          </a:p>
          <a:p>
            <a:pPr marL="0" indent="0">
              <a:buNone/>
            </a:pPr>
            <a:r>
              <a:rPr lang="en-US" sz="2400"/>
              <a:t>Transfer cuda code to hip code:</a:t>
            </a:r>
            <a:endParaRPr lang="en-US" sz="2400"/>
          </a:p>
          <a:p>
            <a:pPr marL="0" indent="0">
              <a:buNone/>
            </a:pPr>
            <a:r>
              <a:rPr lang="en-US" sz="2400"/>
              <a:t>	</a:t>
            </a:r>
            <a:r>
              <a:rPr lang="en-US" sz="2800">
                <a:solidFill>
                  <a:schemeClr val="accent1"/>
                </a:solidFill>
              </a:rPr>
              <a:t>hipify-perl source.cu &gt; souce.hip</a:t>
            </a:r>
            <a:endParaRPr lang="en-US" sz="28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p:txBody>
          <a:bodyPr/>
          <a:p>
            <a:r>
              <a:rPr lang="" altLang="en-US"/>
              <a:t>GPU </a:t>
            </a:r>
            <a:r>
              <a:rPr lang="en-US" altLang=""/>
              <a:t>architecture</a:t>
            </a:r>
            <a:endParaRPr lang="en-US" altLang=""/>
          </a:p>
        </p:txBody>
      </p:sp>
      <p:sp>
        <p:nvSpPr>
          <p:cNvPr id="3" name="Content Placeholder 2"/>
          <p:cNvSpPr>
            <a:spLocks noGrp="true"/>
          </p:cNvSpPr>
          <p:nvPr>
            <p:ph idx="1"/>
          </p:nvPr>
        </p:nvSpPr>
        <p:spPr>
          <a:xfrm>
            <a:off x="647700" y="1811655"/>
            <a:ext cx="10515600" cy="4999990"/>
          </a:xfrm>
        </p:spPr>
        <p:txBody>
          <a:bodyPr>
            <a:normAutofit lnSpcReduction="20000"/>
          </a:bodyPr>
          <a:p>
            <a:pPr marL="0" indent="0">
              <a:buNone/>
            </a:pPr>
            <a:r>
              <a:rPr lang="en-US" sz="2400">
                <a:hlinkClick r:id="rId1" tooltip="" action="ppaction://hlinkfile"/>
              </a:rPr>
              <a:t>https://llvm.org/docs/AMDGPUUsage.html#processors</a:t>
            </a:r>
            <a:br>
              <a:rPr lang="en-US" sz="2400"/>
            </a:br>
            <a:endParaRPr lang="en-US" sz="2400"/>
          </a:p>
          <a:p>
            <a:r>
              <a:rPr lang="en-US" sz="2400"/>
              <a:t>Supported archs for HIP:</a:t>
            </a:r>
            <a:endParaRPr lang="en-US" sz="2400"/>
          </a:p>
          <a:p>
            <a:pPr lvl="1">
              <a:lnSpc>
                <a:spcPct val="90000"/>
              </a:lnSpc>
              <a:buFont typeface="Wingdings" panose="05000000000000000000" charset="0"/>
              <a:buChar char=""/>
            </a:pPr>
            <a:r>
              <a:rPr lang="en-US" sz="2000"/>
              <a:t>gfx70[0-5] -- Sea Islands</a:t>
            </a:r>
            <a:endParaRPr lang="en-US" sz="2000"/>
          </a:p>
          <a:p>
            <a:pPr lvl="1">
              <a:lnSpc>
                <a:spcPct val="90000"/>
              </a:lnSpc>
              <a:buFont typeface="Wingdings" panose="05000000000000000000" charset="0"/>
              <a:buChar char=""/>
            </a:pPr>
            <a:r>
              <a:rPr lang="en-US" sz="2000"/>
              <a:t>gfx80[1-35], gfx810 -- Volcanic Islands</a:t>
            </a:r>
            <a:endParaRPr lang="en-US" sz="2000"/>
          </a:p>
          <a:p>
            <a:pPr lvl="1">
              <a:lnSpc>
                <a:spcPct val="90000"/>
              </a:lnSpc>
              <a:buFont typeface="Wingdings" panose="05000000000000000000" charset="0"/>
              <a:buChar char=""/>
            </a:pPr>
            <a:r>
              <a:rPr lang="en-US" sz="2000"/>
              <a:t>gfx90[024689a] -- Vega, CDNA1</a:t>
            </a:r>
            <a:endParaRPr lang="en-US" sz="2000"/>
          </a:p>
          <a:p>
            <a:pPr lvl="1">
              <a:lnSpc>
                <a:spcPct val="90000"/>
              </a:lnSpc>
              <a:buFont typeface="Wingdings" panose="05000000000000000000" charset="0"/>
              <a:buChar char=""/>
            </a:pPr>
            <a:r>
              <a:rPr lang="en-US" sz="2000"/>
              <a:t>gfx101[0-2] -- RDNA1</a:t>
            </a:r>
            <a:endParaRPr lang="en-US" sz="2000"/>
          </a:p>
          <a:p>
            <a:pPr lvl="1">
              <a:lnSpc>
                <a:spcPct val="90000"/>
              </a:lnSpc>
              <a:buFont typeface="Wingdings" panose="05000000000000000000" charset="0"/>
              <a:buChar char=""/>
            </a:pPr>
            <a:r>
              <a:rPr lang="en-US" sz="2000"/>
              <a:t>gfx103[0-2] -- RDNA2</a:t>
            </a:r>
            <a:endParaRPr lang="en-US" sz="2000"/>
          </a:p>
          <a:p>
            <a:pPr lvl="1">
              <a:lnSpc>
                <a:spcPct val="90000"/>
              </a:lnSpc>
              <a:buFont typeface="Wingdings" panose="05000000000000000000" charset="0"/>
              <a:buChar char=""/>
            </a:pPr>
            <a:endParaRPr lang="en-US" sz="2000"/>
          </a:p>
          <a:p>
            <a:pPr lvl="0">
              <a:lnSpc>
                <a:spcPct val="90000"/>
              </a:lnSpc>
              <a:buFont typeface="Arial" panose="020B0604020202020204" pitchFamily="34" charset="0"/>
              <a:buChar char="•"/>
            </a:pPr>
            <a:r>
              <a:rPr lang="en-US" sz="2400"/>
              <a:t>Target feature for </a:t>
            </a:r>
            <a:endParaRPr lang="en-US" sz="2400"/>
          </a:p>
          <a:p>
            <a:pPr lvl="1">
              <a:lnSpc>
                <a:spcPct val="90000"/>
              </a:lnSpc>
              <a:buFont typeface="Arial" panose="020B0604020202020204" pitchFamily="34" charset="0"/>
              <a:buChar char="•"/>
            </a:pPr>
            <a:r>
              <a:rPr lang="en-US" sz="2000">
                <a:solidFill>
                  <a:schemeClr val="tx1"/>
                </a:solidFill>
              </a:rPr>
              <a:t>xnack for gfx9** and RDNA1 cards</a:t>
            </a:r>
            <a:endParaRPr lang="en-US" sz="2000"/>
          </a:p>
          <a:p>
            <a:pPr lvl="1">
              <a:lnSpc>
                <a:spcPct val="90000"/>
              </a:lnSpc>
              <a:buFont typeface="Arial" panose="020B0604020202020204" pitchFamily="34" charset="0"/>
              <a:buChar char="•"/>
            </a:pPr>
            <a:r>
              <a:rPr lang="en-US" sz="2000"/>
              <a:t>sramecc for </a:t>
            </a:r>
            <a:r>
              <a:rPr lang="en-US" sz="2000">
                <a:solidFill>
                  <a:schemeClr val="tx1"/>
                </a:solidFill>
                <a:sym typeface="+mn-ea"/>
              </a:rPr>
              <a:t>gfx906, gfx908, gfx90a</a:t>
            </a:r>
            <a:endParaRPr lang="en-US" sz="2000">
              <a:solidFill>
                <a:schemeClr val="tx1"/>
              </a:solidFill>
              <a:sym typeface="+mn-ea"/>
            </a:endParaRPr>
          </a:p>
          <a:p>
            <a:pPr marL="0" lvl="1" indent="0">
              <a:lnSpc>
                <a:spcPct val="90000"/>
              </a:lnSpc>
              <a:buFont typeface="Arial" panose="020B0604020202020204" pitchFamily="34" charset="0"/>
              <a:buNone/>
            </a:pPr>
            <a:endParaRPr lang="en-US" sz="2000">
              <a:sym typeface="+mn-ea"/>
            </a:endParaRPr>
          </a:p>
          <a:p>
            <a:pPr marL="0" lvl="1" indent="0">
              <a:lnSpc>
                <a:spcPct val="90000"/>
              </a:lnSpc>
              <a:buFont typeface="Arial" panose="020B0604020202020204" pitchFamily="34" charset="0"/>
              <a:buNone/>
            </a:pPr>
            <a:r>
              <a:rPr lang="" altLang="en-US" sz="2000">
                <a:sym typeface="+mn-ea"/>
              </a:rPr>
              <a:t>Auto detect GPU arch</a:t>
            </a:r>
            <a:r>
              <a:rPr lang="en-US" sz="2000">
                <a:sym typeface="+mn-ea"/>
              </a:rPr>
              <a:t>:</a:t>
            </a:r>
            <a:endParaRPr lang="en-US" sz="2000">
              <a:sym typeface="+mn-ea"/>
            </a:endParaRPr>
          </a:p>
          <a:p>
            <a:pPr marL="0" lvl="1" indent="0">
              <a:lnSpc>
                <a:spcPct val="90000"/>
              </a:lnSpc>
              <a:buFont typeface="Arial" panose="020B0604020202020204" pitchFamily="34" charset="0"/>
              <a:buNone/>
            </a:pPr>
            <a:r>
              <a:rPr lang="en-US" sz="2000">
                <a:sym typeface="+mn-ea"/>
              </a:rPr>
              <a:t>	</a:t>
            </a:r>
            <a:r>
              <a:rPr lang="en-US" sz="2400">
                <a:solidFill>
                  <a:schemeClr val="accent1"/>
                </a:solidFill>
                <a:sym typeface="+mn-ea"/>
              </a:rPr>
              <a:t>emerge rocminfo</a:t>
            </a:r>
            <a:endParaRPr lang="en-US" sz="2000">
              <a:solidFill>
                <a:schemeClr val="accent1"/>
              </a:solidFill>
              <a:sym typeface="+mn-ea"/>
            </a:endParaRPr>
          </a:p>
          <a:p>
            <a:pPr marL="0" lvl="0" indent="0">
              <a:lnSpc>
                <a:spcPct val="90000"/>
              </a:lnSpc>
              <a:buFont typeface="Arial" panose="020B0604020202020204" pitchFamily="34" charset="0"/>
              <a:buNone/>
            </a:pPr>
            <a:r>
              <a:rPr lang="en-US" sz="2400">
                <a:solidFill>
                  <a:schemeClr val="accent1"/>
                </a:solidFill>
              </a:rPr>
              <a:t>	rocminfo | sed -n "s/.*amdgcn-amd-amdhsa--\(.*\)/\1/p"</a:t>
            </a:r>
            <a:endParaRPr lang="en-US" sz="2400">
              <a:solidFill>
                <a:schemeClr val="accent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3623</Words>
  <Application>WPS Presentation</Application>
  <PresentationFormat>宽屏</PresentationFormat>
  <Paragraphs>123</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Arial Black</vt:lpstr>
      <vt:lpstr>宋体</vt:lpstr>
      <vt:lpstr>微软雅黑</vt:lpstr>
      <vt:lpstr>Arial Unicode MS</vt:lpstr>
      <vt:lpstr>文泉驿正黑</vt:lpstr>
      <vt:lpstr>Times New Roman</vt:lpstr>
      <vt:lpstr>Wingdings</vt:lpstr>
      <vt:lpstr>Office Theme</vt:lpstr>
      <vt:lpstr>ROCm on Gentoo</vt:lpstr>
      <vt:lpstr>What is Radeon Open Ecosystem (ROCm)?</vt:lpstr>
      <vt:lpstr>Deploying ROCm</vt:lpstr>
      <vt:lpstr>Why ROCm on Gentoo </vt:lpstr>
      <vt:lpstr>A closer look at ROCm base system</vt:lpstr>
      <vt:lpstr>Our goal</vt:lpstr>
      <vt:lpstr>What has been done</vt:lpstr>
      <vt:lpstr>How to try HIP</vt:lpstr>
      <vt:lpstr>PowerPoint 演示文稿</vt:lpstr>
      <vt:lpstr>How to try math libraries</vt:lpstr>
      <vt:lpstr>How to install machine learning frameworks</vt:lpstr>
      <vt:lpstr>Trying new Cards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wuyy</dc:creator>
  <cp:lastModifiedBy>wuyy</cp:lastModifiedBy>
  <cp:revision>196</cp:revision>
  <dcterms:created xsi:type="dcterms:W3CDTF">2021-10-09T10:22:18Z</dcterms:created>
  <dcterms:modified xsi:type="dcterms:W3CDTF">2021-10-09T10:22:18Z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1033-11.1.0.10161</vt:lpwstr>
  </property>
</Properties>
</file>